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y="5143500" cx="9144000"/>
  <p:notesSz cx="6858000" cy="9144000"/>
  <p:embeddedFontLst>
    <p:embeddedFont>
      <p:font typeface="Nunito"/>
      <p:regular r:id="rId52"/>
      <p:bold r:id="rId53"/>
      <p:italic r:id="rId54"/>
      <p:boldItalic r:id="rId55"/>
    </p:embeddedFont>
    <p:embeddedFont>
      <p:font typeface="Montserrat"/>
      <p:regular r:id="rId56"/>
      <p:bold r:id="rId57"/>
      <p:italic r:id="rId58"/>
      <p:boldItalic r:id="rId59"/>
    </p:embeddedFont>
    <p:embeddedFont>
      <p:font typeface="Maven Pro"/>
      <p:regular r:id="rId60"/>
      <p:bold r:id="rId61"/>
    </p:embeddedFont>
    <p:embeddedFont>
      <p:font typeface="Average"/>
      <p:regular r:id="rId6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font" Target="fonts/Average-regular.fntdata"/><Relationship Id="rId61" Type="http://schemas.openxmlformats.org/officeDocument/2006/relationships/font" Target="fonts/MavenPro-bold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0" Type="http://schemas.openxmlformats.org/officeDocument/2006/relationships/font" Target="fonts/MavenPro-regular.fntdata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font" Target="fonts/Nunito-bold.fntdata"/><Relationship Id="rId52" Type="http://schemas.openxmlformats.org/officeDocument/2006/relationships/font" Target="fonts/Nunito-regular.fntdata"/><Relationship Id="rId11" Type="http://schemas.openxmlformats.org/officeDocument/2006/relationships/slide" Target="slides/slide6.xml"/><Relationship Id="rId55" Type="http://schemas.openxmlformats.org/officeDocument/2006/relationships/font" Target="fonts/Nunito-boldItalic.fntdata"/><Relationship Id="rId10" Type="http://schemas.openxmlformats.org/officeDocument/2006/relationships/slide" Target="slides/slide5.xml"/><Relationship Id="rId54" Type="http://schemas.openxmlformats.org/officeDocument/2006/relationships/font" Target="fonts/Nunito-italic.fntdata"/><Relationship Id="rId13" Type="http://schemas.openxmlformats.org/officeDocument/2006/relationships/slide" Target="slides/slide8.xml"/><Relationship Id="rId57" Type="http://schemas.openxmlformats.org/officeDocument/2006/relationships/font" Target="fonts/Montserrat-bold.fntdata"/><Relationship Id="rId12" Type="http://schemas.openxmlformats.org/officeDocument/2006/relationships/slide" Target="slides/slide7.xml"/><Relationship Id="rId56" Type="http://schemas.openxmlformats.org/officeDocument/2006/relationships/font" Target="fonts/Montserrat-regular.fntdata"/><Relationship Id="rId15" Type="http://schemas.openxmlformats.org/officeDocument/2006/relationships/slide" Target="slides/slide10.xml"/><Relationship Id="rId59" Type="http://schemas.openxmlformats.org/officeDocument/2006/relationships/font" Target="fonts/Montserrat-boldItalic.fntdata"/><Relationship Id="rId14" Type="http://schemas.openxmlformats.org/officeDocument/2006/relationships/slide" Target="slides/slide9.xml"/><Relationship Id="rId58" Type="http://schemas.openxmlformats.org/officeDocument/2006/relationships/font" Target="fonts/Montserrat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4f2d211603_2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4f2d211603_2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4f2d211603_26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4f2d211603_26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4f2d211603_26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24f2d211603_26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24f2d211603_26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24f2d211603_26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24f2d211603_26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24f2d211603_26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4f2d211603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24f2d211603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4f2d211603_2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g24f2d211603_2_8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24f2d211603_2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g24f2d211603_2_8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24f2d211603_2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g24f2d211603_2_9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24f2d211603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g24f2d211603_6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4f2d211603_6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g24f2d211603_6_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4f2d211603_26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4f2d211603_26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24f2d211603_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g24f2d211603_6_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24f2d211603_6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g24f2d211603_6_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4f2d211603_6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g24f2d211603_6_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4f2d211603_6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g24f2d211603_6_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4f2d211603_6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g24f2d211603_6_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4f2d211603_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g24f2d211603_16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4f2d211603_16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g24f2d211603_16_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4f2d211603_1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g24f2d211603_16_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4f2d211603_16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g24f2d211603_16_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24f2d211603_16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g24f2d211603_16_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4f2d211603_26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4f2d211603_26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24f2d211603_16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g24f2d211603_16_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24f2d211603_16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g24f2d211603_16_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24f2d211603_16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g24f2d211603_16_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4f2d211603_16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g24f2d211603_16_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24f2d211603_2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g24f2d211603_21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24f2d211603_2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g24f2d211603_21_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24f2d211603_2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g24f2d211603_21_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24f2d211603_2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g24f2d211603_21_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24f2d211603_2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g24f2d211603_21_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24f2d211603_2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g24f2d211603_21_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4f2d211603_26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24f2d211603_26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24f2d211603_2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g24f2d211603_21_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24f2d211603_2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g24f2d211603_21_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24f2d211603_2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g24f2d211603_21_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4f2d211603_2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g24f2d211603_21_4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24f2d211603_2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g24f2d211603_21_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24f2d211603_2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g24f2d211603_21_5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4f2d211603_2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g24f2d211603_21_6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4f2d211603_26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4f2d211603_26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4f2d211603_26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4f2d211603_26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4f2d211603_26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4f2d211603_26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24f2d211603_26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24f2d211603_26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4f2d211603_26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4f2d211603_26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5" name="Google Shape;275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76" name="Google Shape;276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7" name="Google Shape;277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C">
  <p:cSld name="SECTION_HEADER_1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4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81" name="Google Shape;281;p14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4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4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4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4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4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4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4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4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4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4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4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4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4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9" name="Google Shape;29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  <p:sp>
        <p:nvSpPr>
          <p:cNvPr id="300" name="Google Shape;30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8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5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Real Estate Marketing 201</a:t>
            </a:r>
            <a:endParaRPr/>
          </a:p>
        </p:txBody>
      </p:sp>
      <p:sp>
        <p:nvSpPr>
          <p:cNvPr id="306" name="Google Shape;306;p15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By: Yusuf Oyafajo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de"/>
              <a:t>At: Lillyworth Homes LTD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Marketing Online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60" name="Google Shape;360;p24"/>
          <p:cNvSpPr txBox="1"/>
          <p:nvPr>
            <p:ph idx="1" type="body"/>
          </p:nvPr>
        </p:nvSpPr>
        <p:spPr>
          <a:xfrm>
            <a:off x="631850" y="1507575"/>
            <a:ext cx="7704600" cy="297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most important thing about marketing online is to target the right people.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matter how good your ad is, if the right people are not seeing it, it’s a waste.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Rich people also use the internet a lot.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Just get yourself across to them.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Marketing Online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66" name="Google Shape;366;p25"/>
          <p:cNvSpPr txBox="1"/>
          <p:nvPr>
            <p:ph idx="1" type="body"/>
          </p:nvPr>
        </p:nvSpPr>
        <p:spPr>
          <a:xfrm>
            <a:off x="654025" y="1507575"/>
            <a:ext cx="7682400" cy="297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most important thing about marketing online is to target the right people.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matter how good your ad is, if the right people are not seeing it, it’s a waste.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Rich people also use the internet a lot.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Just get yourself across to them.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6"/>
          <p:cNvSpPr txBox="1"/>
          <p:nvPr>
            <p:ph type="title"/>
          </p:nvPr>
        </p:nvSpPr>
        <p:spPr>
          <a:xfrm>
            <a:off x="1308575" y="4530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Marketing Channels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72" name="Google Shape;372;p26"/>
          <p:cNvSpPr txBox="1"/>
          <p:nvPr>
            <p:ph idx="1" type="body"/>
          </p:nvPr>
        </p:nvSpPr>
        <p:spPr>
          <a:xfrm>
            <a:off x="1308575" y="1626850"/>
            <a:ext cx="20280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18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Facebook</a:t>
            </a:r>
            <a:endParaRPr b="1" sz="18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3" name="Google Shape;373;p26"/>
          <p:cNvSpPr txBox="1"/>
          <p:nvPr>
            <p:ph idx="1" type="body"/>
          </p:nvPr>
        </p:nvSpPr>
        <p:spPr>
          <a:xfrm>
            <a:off x="3622575" y="1626850"/>
            <a:ext cx="20280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18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Google</a:t>
            </a:r>
            <a:endParaRPr b="1" sz="18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4" name="Google Shape;374;p26"/>
          <p:cNvSpPr txBox="1"/>
          <p:nvPr>
            <p:ph idx="1" type="body"/>
          </p:nvPr>
        </p:nvSpPr>
        <p:spPr>
          <a:xfrm>
            <a:off x="5792475" y="1579700"/>
            <a:ext cx="20280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18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Tiktok</a:t>
            </a:r>
            <a:endParaRPr b="1" sz="18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75" name="Google Shape;37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8570" y="2310620"/>
            <a:ext cx="1210725" cy="121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22575" y="2310625"/>
            <a:ext cx="1297225" cy="129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92470" y="2310620"/>
            <a:ext cx="1297225" cy="129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Process of </a:t>
            </a:r>
            <a:r>
              <a:rPr b="1" lang="de">
                <a:solidFill>
                  <a:schemeClr val="dk1"/>
                </a:solidFill>
              </a:rPr>
              <a:t>Marketing Online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83" name="Google Shape;383;p27"/>
          <p:cNvSpPr txBox="1"/>
          <p:nvPr>
            <p:ph idx="1" type="body"/>
          </p:nvPr>
        </p:nvSpPr>
        <p:spPr>
          <a:xfrm>
            <a:off x="598600" y="1429975"/>
            <a:ext cx="7737900" cy="304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There are two ways to do this: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First is to advertise a particular property and get leads that are interested in it.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second way is to advertise your services as an agent who can help people get different properties in different places.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2nd method will give you a greater edge because you are not just focusing on one particular type of property. 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8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Module 2: The Psychology of The Buyer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/>
              <a:t>PSYCHOLOGY OF A REAL ESTATE BUYER</a:t>
            </a:r>
            <a:endParaRPr/>
          </a:p>
        </p:txBody>
      </p:sp>
      <p:sp>
        <p:nvSpPr>
          <p:cNvPr id="394" name="Google Shape;394;p29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095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The world has evolved.</a:t>
            </a:r>
            <a:endParaRPr sz="1900"/>
          </a:p>
          <a:p>
            <a:pPr indent="-2095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And marketing strategies have evolved too.</a:t>
            </a:r>
            <a:endParaRPr sz="1900"/>
          </a:p>
          <a:p>
            <a:pPr indent="-2095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People are now more informed than they used to be.</a:t>
            </a:r>
            <a:endParaRPr sz="1900"/>
          </a:p>
          <a:p>
            <a:pPr indent="-2095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You need special strategies to sell high-end properties to total strangers.</a:t>
            </a:r>
            <a:endParaRPr sz="1900"/>
          </a:p>
          <a:p>
            <a:pPr indent="-2095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People only buy from someone they KNOW, LIKE &amp; TRUST.</a:t>
            </a:r>
            <a:endParaRPr sz="1900"/>
          </a:p>
          <a:p>
            <a:pPr indent="-209550" lvl="0" marL="177800" rtl="0" algn="l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2700"/>
              <a:buChar char="●"/>
            </a:pPr>
            <a:r>
              <a:rPr lang="de" sz="1900"/>
              <a:t>To get real estate clients, you need to deploy </a:t>
            </a:r>
            <a:r>
              <a:rPr b="1" lang="de" sz="1900"/>
              <a:t>THE TARGETED LEAD GENERATION PROCESS.</a:t>
            </a:r>
            <a:endParaRPr sz="1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/>
              <a:t>THE LEAD GENERATION PROCESS</a:t>
            </a:r>
            <a:endParaRPr/>
          </a:p>
        </p:txBody>
      </p:sp>
      <p:sp>
        <p:nvSpPr>
          <p:cNvPr id="400" name="Google Shape;400;p30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87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Everything about selling real estate revolves around the lead generation process.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It is a process of presenting solid offers to the right people.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It is a simple process that will save you from a lot of troubles.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The process requires 4 things only.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Once you have these elements, there is no property you cannot sell.</a:t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3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/>
              <a:t>Requirements for TLGP</a:t>
            </a:r>
            <a:endParaRPr/>
          </a:p>
        </p:txBody>
      </p:sp>
      <p:sp>
        <p:nvSpPr>
          <p:cNvPr id="406" name="Google Shape;406;p3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High quality audience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Source of traffic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Marketing content and offer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 marketing funnel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2"/>
          <p:cNvSpPr txBox="1"/>
          <p:nvPr>
            <p:ph type="ctrTitle"/>
          </p:nvPr>
        </p:nvSpPr>
        <p:spPr>
          <a:xfrm>
            <a:off x="618000" y="1210350"/>
            <a:ext cx="6288000" cy="140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de" sz="2600"/>
              <a:t>Module 3:</a:t>
            </a:r>
            <a:br>
              <a:rPr b="1" lang="de" sz="2600"/>
            </a:br>
            <a:r>
              <a:rPr b="1" lang="de" sz="2600"/>
              <a:t>CLIENT ACQUISITION </a:t>
            </a:r>
            <a:endParaRPr sz="2600"/>
          </a:p>
        </p:txBody>
      </p:sp>
      <p:sp>
        <p:nvSpPr>
          <p:cNvPr id="412" name="Google Shape;412;p32"/>
          <p:cNvSpPr txBox="1"/>
          <p:nvPr>
            <p:ph idx="1" type="subTitle"/>
          </p:nvPr>
        </p:nvSpPr>
        <p:spPr>
          <a:xfrm>
            <a:off x="618000" y="2697225"/>
            <a:ext cx="3191625" cy="521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1150" lvl="0" marL="25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de" sz="2000"/>
              <a:t>Audience Qualification</a:t>
            </a:r>
            <a:endParaRPr sz="2000"/>
          </a:p>
          <a:p>
            <a:pPr indent="-311150" lvl="0" marL="254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de" sz="2000"/>
              <a:t>Audience Segmentation</a:t>
            </a:r>
            <a:endParaRPr sz="2000"/>
          </a:p>
          <a:p>
            <a:pPr indent="-311150" lvl="0" marL="254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de" sz="2000"/>
              <a:t>Audience Targeting</a:t>
            </a:r>
            <a:endParaRPr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AUDIENCE QUALIFICATION</a:t>
            </a:r>
            <a:endParaRPr sz="2400"/>
          </a:p>
        </p:txBody>
      </p:sp>
      <p:sp>
        <p:nvSpPr>
          <p:cNvPr id="418" name="Google Shape;418;p33"/>
          <p:cNvSpPr txBox="1"/>
          <p:nvPr>
            <p:ph idx="1" type="body"/>
          </p:nvPr>
        </p:nvSpPr>
        <p:spPr>
          <a:xfrm>
            <a:off x="471504" y="1026925"/>
            <a:ext cx="77649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87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Real estate clients are very special.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Identifying your ideal audience is key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It is good to separate those that can afford real estate from those that cannot.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Real estate audience are divided into 4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Focus on these 4, and you will have nothing to worry about.</a:t>
            </a:r>
            <a:endParaRPr sz="1900"/>
          </a:p>
          <a:p>
            <a:pPr indent="-15875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900"/>
              <a:buChar char="●"/>
            </a:pPr>
            <a:r>
              <a:rPr lang="de" sz="1900"/>
              <a:t>Ignore these 4 sets of people and you will find yourself to blame.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"/>
          <p:cNvSpPr txBox="1"/>
          <p:nvPr>
            <p:ph type="title"/>
          </p:nvPr>
        </p:nvSpPr>
        <p:spPr>
          <a:xfrm>
            <a:off x="1297500" y="1132625"/>
            <a:ext cx="7038900" cy="4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rgbClr val="000000"/>
                </a:solidFill>
              </a:rPr>
              <a:t>TOC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312" name="Google Shape;312;p16"/>
          <p:cNvSpPr txBox="1"/>
          <p:nvPr/>
        </p:nvSpPr>
        <p:spPr>
          <a:xfrm>
            <a:off x="1294300" y="2097575"/>
            <a:ext cx="6922500" cy="3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2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Day 1: Introduction to Marketing Psychology</a:t>
            </a:r>
            <a:endParaRPr sz="2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3" name="Google Shape;313;p16"/>
          <p:cNvSpPr txBox="1"/>
          <p:nvPr/>
        </p:nvSpPr>
        <p:spPr>
          <a:xfrm>
            <a:off x="1297501" y="2571464"/>
            <a:ext cx="3018300" cy="3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2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Day 2: Advertorials</a:t>
            </a:r>
            <a:endParaRPr sz="2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4" name="Google Shape;314;p16"/>
          <p:cNvSpPr txBox="1"/>
          <p:nvPr/>
        </p:nvSpPr>
        <p:spPr>
          <a:xfrm>
            <a:off x="1297500" y="3225375"/>
            <a:ext cx="6768000" cy="3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 sz="2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Day 3: Analysis and General Psychology</a:t>
            </a:r>
            <a:endParaRPr sz="2100">
              <a:solidFill>
                <a:schemeClr val="dk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4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Real Estate Audience</a:t>
            </a:r>
            <a:endParaRPr sz="2400"/>
          </a:p>
        </p:txBody>
      </p:sp>
      <p:sp>
        <p:nvSpPr>
          <p:cNvPr id="424" name="Google Shape;424;p34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Investors</a:t>
            </a:r>
            <a:endParaRPr sz="1800"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Wealth protectors</a:t>
            </a:r>
            <a:endParaRPr sz="1800"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Individuals looking for housing</a:t>
            </a:r>
            <a:endParaRPr sz="1800"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Nigerians in diaspora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5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AUDIENCE SEGMENTATION</a:t>
            </a:r>
            <a:endParaRPr sz="2400"/>
          </a:p>
        </p:txBody>
      </p:sp>
      <p:sp>
        <p:nvSpPr>
          <p:cNvPr id="430" name="Google Shape;430;p35"/>
          <p:cNvSpPr txBox="1"/>
          <p:nvPr>
            <p:ph idx="1" type="body"/>
          </p:nvPr>
        </p:nvSpPr>
        <p:spPr>
          <a:xfrm>
            <a:off x="471504" y="1026925"/>
            <a:ext cx="77427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After qualifying your audience, you will still need to segment them.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Segmentation involves the process of separating potential clients from time wasters.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If you don’t do this, you will have all manner of people disturbing you.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You don’t need a crowd to make big sales in real estate, you only need a few people.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6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Segmentation Process</a:t>
            </a:r>
            <a:endParaRPr sz="2400"/>
          </a:p>
        </p:txBody>
      </p:sp>
      <p:sp>
        <p:nvSpPr>
          <p:cNvPr id="436" name="Google Shape;436;p36"/>
          <p:cNvSpPr txBox="1"/>
          <p:nvPr>
            <p:ph idx="1" type="body"/>
          </p:nvPr>
        </p:nvSpPr>
        <p:spPr>
          <a:xfrm>
            <a:off x="471504" y="1026925"/>
            <a:ext cx="77427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1 Audience - Sees the Ad.</a:t>
            </a:r>
            <a:endParaRPr sz="1800"/>
          </a:p>
          <a:p>
            <a:pPr indent="-177800" lvl="0" marL="177800" rt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2 - Clicks on the Ad to the landing page.</a:t>
            </a:r>
            <a:endParaRPr sz="1800"/>
          </a:p>
          <a:p>
            <a:pPr indent="-177800" lvl="0" marL="177800" rt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3 - Reads the landing page copy.</a:t>
            </a:r>
            <a:endParaRPr sz="1800"/>
          </a:p>
          <a:p>
            <a:pPr indent="-177800" lvl="0" marL="177800" rt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4 - Clicks the booking button on the landing page.</a:t>
            </a:r>
            <a:endParaRPr sz="1800"/>
          </a:p>
          <a:p>
            <a:pPr indent="-177800" lvl="0" marL="177800" rt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5 - Fills the booking form and Submits.</a:t>
            </a:r>
            <a:endParaRPr sz="1800"/>
          </a:p>
          <a:p>
            <a:pPr indent="-177800" lvl="0" marL="177800" rt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Level 5 Audience is our ideal client.</a:t>
            </a:r>
            <a:endParaRPr sz="1800"/>
          </a:p>
          <a:p>
            <a:pPr indent="-101600" lvl="0" marL="17780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7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AUDIENCE TARGETING</a:t>
            </a:r>
            <a:endParaRPr sz="2400"/>
          </a:p>
        </p:txBody>
      </p:sp>
      <p:sp>
        <p:nvSpPr>
          <p:cNvPr id="442" name="Google Shape;442;p37"/>
          <p:cNvSpPr txBox="1"/>
          <p:nvPr>
            <p:ph idx="1" type="body"/>
          </p:nvPr>
        </p:nvSpPr>
        <p:spPr>
          <a:xfrm>
            <a:off x="471504" y="1026925"/>
            <a:ext cx="76872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This is most likely the most important part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You have to identify who your potential client is and target them based on their interests.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Create a buyer persona and figure out what your clients look like.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Once you carry out your research, it will be easy to get across to your potential clients.</a:t>
            </a:r>
            <a:endParaRPr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8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de" sz="2400"/>
              <a:t>Figuring out your potential clients</a:t>
            </a:r>
            <a:endParaRPr sz="2400"/>
          </a:p>
        </p:txBody>
      </p:sp>
      <p:sp>
        <p:nvSpPr>
          <p:cNvPr id="448" name="Google Shape;448;p38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65100" lvl="0" marL="1778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What do they do for a living? 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What do they like? 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What are they spending their money on? 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Where do they hangout?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Where do they live?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How old are they?</a:t>
            </a:r>
            <a:endParaRPr sz="1800"/>
          </a:p>
          <a:p>
            <a:pPr indent="-165100" lvl="0" marL="177800" rtl="0" algn="just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What does their lifestyle look like?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9"/>
          <p:cNvSpPr txBox="1"/>
          <p:nvPr>
            <p:ph type="ctrTitle"/>
          </p:nvPr>
        </p:nvSpPr>
        <p:spPr>
          <a:xfrm>
            <a:off x="618000" y="1210350"/>
            <a:ext cx="6930900" cy="140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de" sz="2400"/>
              <a:t>Module </a:t>
            </a:r>
            <a:r>
              <a:rPr lang="de" sz="2400"/>
              <a:t>4</a:t>
            </a:r>
            <a:r>
              <a:rPr b="1" lang="de" sz="2400"/>
              <a:t>:</a:t>
            </a:r>
            <a:r>
              <a:rPr lang="de" sz="2400"/>
              <a:t> </a:t>
            </a:r>
            <a:r>
              <a:rPr b="1" lang="de" sz="2400"/>
              <a:t>THE BIG MARKETING IDEA</a:t>
            </a:r>
            <a:endParaRPr sz="2400"/>
          </a:p>
        </p:txBody>
      </p:sp>
      <p:sp>
        <p:nvSpPr>
          <p:cNvPr id="454" name="Google Shape;454;p39"/>
          <p:cNvSpPr txBox="1"/>
          <p:nvPr>
            <p:ph idx="1" type="subTitle"/>
          </p:nvPr>
        </p:nvSpPr>
        <p:spPr>
          <a:xfrm>
            <a:off x="618000" y="2697225"/>
            <a:ext cx="6221400" cy="5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54000" lvl="0" marL="254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e" sz="1800"/>
              <a:t>How to generate big ideas</a:t>
            </a:r>
            <a:endParaRPr sz="1800"/>
          </a:p>
          <a:p>
            <a:pPr indent="-254000" lvl="0" marL="254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e" sz="1800"/>
              <a:t>How to carry out Monopoly Marketing</a:t>
            </a:r>
            <a:endParaRPr sz="1800"/>
          </a:p>
          <a:p>
            <a:pPr indent="-254000" lvl="0" marL="254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de" sz="1800"/>
              <a:t>Marketing Angles</a:t>
            </a:r>
            <a:endParaRPr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0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WHAT IS A BIG IDEA?</a:t>
            </a:r>
            <a:endParaRPr sz="2400"/>
          </a:p>
        </p:txBody>
      </p:sp>
      <p:sp>
        <p:nvSpPr>
          <p:cNvPr id="460" name="Google Shape;460;p40"/>
          <p:cNvSpPr txBox="1"/>
          <p:nvPr>
            <p:ph idx="1" type="body"/>
          </p:nvPr>
        </p:nvSpPr>
        <p:spPr>
          <a:xfrm>
            <a:off x="471504" y="1026925"/>
            <a:ext cx="77649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 big idea in marketing is the theme of your marketing campaign.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It hooks your audience and makes you stand out.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media is filled with different information and you need to pop out of the clutter.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Since everyone is selling real estate the same way, you need to stay different.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That is why you need a strategy that others don’t know about.</a:t>
            </a:r>
            <a:endParaRPr sz="1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Google Shape;465;p4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8651" y="381544"/>
            <a:ext cx="4946698" cy="4380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Google Shape;470;p4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5535" y="0"/>
            <a:ext cx="5672929" cy="2886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42"/>
          <p:cNvPicPr preferRelativeResize="0"/>
          <p:nvPr/>
        </p:nvPicPr>
        <p:blipFill rotWithShape="1">
          <a:blip r:embed="rId4">
            <a:alphaModFix/>
          </a:blip>
          <a:srcRect b="60008" l="539" r="-538" t="0"/>
          <a:stretch/>
        </p:blipFill>
        <p:spPr>
          <a:xfrm>
            <a:off x="1806982" y="3214469"/>
            <a:ext cx="5530034" cy="1280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3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MARKETING LESSONS</a:t>
            </a:r>
            <a:endParaRPr sz="2400"/>
          </a:p>
        </p:txBody>
      </p:sp>
      <p:sp>
        <p:nvSpPr>
          <p:cNvPr id="477" name="Google Shape;477;p43"/>
          <p:cNvSpPr txBox="1"/>
          <p:nvPr>
            <p:ph idx="1" type="body"/>
          </p:nvPr>
        </p:nvSpPr>
        <p:spPr>
          <a:xfrm>
            <a:off x="471504" y="1026925"/>
            <a:ext cx="77757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Your clients are not stupid.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Your clients are people that have money, and you must speak their language.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Make sure you are not sounding like the regular real estate agent.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Capture their attention with headlines that will resonate with them.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Write detailed and interesting property descriptions.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Write your ads like you are speaking to one person.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Write your pitch in a conversational tone.</a:t>
            </a:r>
            <a:endParaRPr sz="1800"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e" sz="1800"/>
              <a:t>Support your property descriptions with corresponding pictures. 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7"/>
          <p:cNvSpPr txBox="1"/>
          <p:nvPr>
            <p:ph type="title"/>
          </p:nvPr>
        </p:nvSpPr>
        <p:spPr>
          <a:xfrm>
            <a:off x="1303800" y="376900"/>
            <a:ext cx="7030500" cy="8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Day 1: Introduction to Marketing Psychology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7"/>
          <p:cNvSpPr txBox="1"/>
          <p:nvPr>
            <p:ph idx="1" type="body"/>
          </p:nvPr>
        </p:nvSpPr>
        <p:spPr>
          <a:xfrm>
            <a:off x="620775" y="1307850"/>
            <a:ext cx="7715700" cy="31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Real estate is different from every other industry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Very high value items and properties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Understand the psychology behind the buying and selling of properties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Battle of the 5%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Money in real estate is made from sales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real estate industry in Nigeria is a 6.4 trillion Naira Industry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5% of of this is 320 billion Naira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4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MONOPOLY MARKETING</a:t>
            </a:r>
            <a:endParaRPr sz="2400"/>
          </a:p>
        </p:txBody>
      </p:sp>
      <p:sp>
        <p:nvSpPr>
          <p:cNvPr id="483" name="Google Shape;483;p44"/>
          <p:cNvSpPr txBox="1"/>
          <p:nvPr>
            <p:ph idx="1" type="body"/>
          </p:nvPr>
        </p:nvSpPr>
        <p:spPr>
          <a:xfrm>
            <a:off x="471504" y="1026925"/>
            <a:ext cx="77427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Monopoly in business refers to a situation where you dominate the market because the others don’t have the resources that you have.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In real estate, it means you are part of the 10% that are making 90% of the money.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Monopoly marketing in real estate is when you deploy the targeted lead generation process.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When everyone is busy saying the same thing, you are dishing out a different marketing perspective.</a:t>
            </a:r>
            <a:endParaRPr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45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MARKETING ANGLES</a:t>
            </a:r>
            <a:endParaRPr sz="2400"/>
          </a:p>
        </p:txBody>
      </p:sp>
      <p:sp>
        <p:nvSpPr>
          <p:cNvPr id="489" name="Google Shape;489;p45"/>
          <p:cNvSpPr txBox="1"/>
          <p:nvPr>
            <p:ph idx="1" type="body"/>
          </p:nvPr>
        </p:nvSpPr>
        <p:spPr>
          <a:xfrm>
            <a:off x="628650" y="1399036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This simply refers to your reference point in a campaign.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And you use different angles for different people.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You sell to a rich man from an angle of a luxurious lifestyle, and you sell to the middle class from an angle of affordability.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In a saturated market, angles are used to save the day.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You find an untapped angle and monopolize it.</a:t>
            </a:r>
            <a:endParaRPr sz="1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p4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3428" y="500730"/>
            <a:ext cx="5297143" cy="4142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" name="Google Shape;499;p4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569" y="574184"/>
            <a:ext cx="8234861" cy="3995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48"/>
          <p:cNvSpPr txBox="1"/>
          <p:nvPr>
            <p:ph type="ctrTitle"/>
          </p:nvPr>
        </p:nvSpPr>
        <p:spPr>
          <a:xfrm>
            <a:off x="618000" y="1210350"/>
            <a:ext cx="7274700" cy="140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de" sz="2400"/>
              <a:t>Module 4:</a:t>
            </a:r>
            <a:br>
              <a:rPr b="1" lang="de" sz="2400"/>
            </a:br>
            <a:r>
              <a:rPr b="1" lang="de" sz="2400"/>
              <a:t>TARGETED LEAD GENERATION</a:t>
            </a:r>
            <a:endParaRPr sz="2400"/>
          </a:p>
        </p:txBody>
      </p:sp>
      <p:sp>
        <p:nvSpPr>
          <p:cNvPr id="505" name="Google Shape;505;p48"/>
          <p:cNvSpPr txBox="1"/>
          <p:nvPr>
            <p:ph idx="1" type="subTitle"/>
          </p:nvPr>
        </p:nvSpPr>
        <p:spPr>
          <a:xfrm>
            <a:off x="618000" y="2697225"/>
            <a:ext cx="4636500" cy="5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" sz="1800"/>
              <a:t>The Real Estate Marketing Funnel</a:t>
            </a:r>
            <a:endParaRPr sz="1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49"/>
          <p:cNvSpPr txBox="1"/>
          <p:nvPr>
            <p:ph type="title"/>
          </p:nvPr>
        </p:nvSpPr>
        <p:spPr>
          <a:xfrm>
            <a:off x="471504" y="205375"/>
            <a:ext cx="75873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de" sz="2400"/>
              <a:t>You only need 4 things in Lead Generation</a:t>
            </a:r>
            <a:endParaRPr sz="2400"/>
          </a:p>
        </p:txBody>
      </p:sp>
      <p:sp>
        <p:nvSpPr>
          <p:cNvPr id="511" name="Google Shape;511;p49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perfect audience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 source of traffic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An offer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 marketing funnel</a:t>
            </a:r>
            <a:endParaRPr sz="1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50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MARKETING FUNNEL</a:t>
            </a:r>
            <a:endParaRPr sz="2400"/>
          </a:p>
        </p:txBody>
      </p:sp>
      <p:sp>
        <p:nvSpPr>
          <p:cNvPr id="517" name="Google Shape;517;p50"/>
          <p:cNvSpPr txBox="1"/>
          <p:nvPr>
            <p:ph idx="1" type="body"/>
          </p:nvPr>
        </p:nvSpPr>
        <p:spPr>
          <a:xfrm>
            <a:off x="471503" y="1026925"/>
            <a:ext cx="75099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This is the life-wire of the process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It is your customer’s journey with you.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You have to create a path that takes them from Point A to Point B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Between point A &amp; B, there are things that need to be done.</a:t>
            </a:r>
            <a:endParaRPr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51"/>
          <p:cNvSpPr txBox="1"/>
          <p:nvPr>
            <p:ph idx="1" type="body"/>
          </p:nvPr>
        </p:nvSpPr>
        <p:spPr>
          <a:xfrm>
            <a:off x="628650" y="197427"/>
            <a:ext cx="7886700" cy="459278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2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/>
              <a:t>ADVERT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>
                <a:latin typeface="Calibri"/>
                <a:ea typeface="Calibri"/>
                <a:cs typeface="Calibri"/>
                <a:sym typeface="Calibri"/>
              </a:rPr>
              <a:t>↓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/>
              <a:t>LANDING PAGE 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>
                <a:latin typeface="Calibri"/>
                <a:ea typeface="Calibri"/>
                <a:cs typeface="Calibri"/>
                <a:sym typeface="Calibri"/>
              </a:rPr>
              <a:t>↓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/>
              <a:t>SALES CALL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>
                <a:latin typeface="Calibri"/>
                <a:ea typeface="Calibri"/>
                <a:cs typeface="Calibri"/>
                <a:sym typeface="Calibri"/>
              </a:rPr>
              <a:t>↓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/>
              <a:t>FOLLOW UP CALLS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>
                <a:latin typeface="Calibri"/>
                <a:ea typeface="Calibri"/>
                <a:cs typeface="Calibri"/>
                <a:sym typeface="Calibri"/>
              </a:rPr>
              <a:t>↓</a:t>
            </a:r>
            <a:endParaRPr sz="1100"/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b="1" lang="de" sz="1500"/>
              <a:t>CLOSE THE DEAL</a:t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52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COMPONENTS</a:t>
            </a:r>
            <a:endParaRPr sz="2400"/>
          </a:p>
        </p:txBody>
      </p:sp>
      <p:sp>
        <p:nvSpPr>
          <p:cNvPr id="528" name="Google Shape;528;p52"/>
          <p:cNvSpPr txBox="1"/>
          <p:nvPr>
            <p:ph idx="1" type="body"/>
          </p:nvPr>
        </p:nvSpPr>
        <p:spPr>
          <a:xfrm>
            <a:off x="471504" y="1026925"/>
            <a:ext cx="78312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advert is what your potential clients see.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This is where you grab their attention.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If you want them to notice you, you must sound different.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Landing Page is where you craft your offer and explain more about the property.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A landing page is not compulsory, but it gets the job done easier.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Booking Page is where you collect the details of interested clients, after they might have read your offer.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sales call is where you close the deal.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3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FUNNEL IN ACTION</a:t>
            </a:r>
            <a:endParaRPr sz="2400"/>
          </a:p>
        </p:txBody>
      </p:sp>
      <p:sp>
        <p:nvSpPr>
          <p:cNvPr id="534" name="Google Shape;534;p53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524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There are 2 types of funnels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They are the WARM-UP &amp; ACTION Funnels. 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warm-up funnel is called awareness funnel.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It is used to establish your presence.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The action funnel is the marketing funnel.</a:t>
            </a:r>
            <a:endParaRPr sz="1800"/>
          </a:p>
          <a:p>
            <a:pPr indent="-1524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It is used to market your properties and make sales.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8"/>
          <p:cNvSpPr txBox="1"/>
          <p:nvPr>
            <p:ph idx="1" type="body"/>
          </p:nvPr>
        </p:nvSpPr>
        <p:spPr>
          <a:xfrm>
            <a:off x="631850" y="1320525"/>
            <a:ext cx="7702500" cy="31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With the lagos real estate industry being a 1.5 trillion naira industry (23%)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Sales is a derivative of marketing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So, marketing is the backbone of real estate.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REAL ESTATE + MARKETING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marketing, No Clients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clients, no sales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sales, no money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54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WARM-UP FUNNEL</a:t>
            </a:r>
            <a:endParaRPr sz="2400"/>
          </a:p>
        </p:txBody>
      </p:sp>
      <p:sp>
        <p:nvSpPr>
          <p:cNvPr id="540" name="Google Shape;540;p54"/>
          <p:cNvSpPr txBox="1"/>
          <p:nvPr>
            <p:ph idx="1" type="body"/>
          </p:nvPr>
        </p:nvSpPr>
        <p:spPr>
          <a:xfrm>
            <a:off x="471503" y="1026925"/>
            <a:ext cx="75432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FIRST WAY: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Awareness Ad </a:t>
            </a:r>
            <a:r>
              <a:rPr lang="de" sz="1800"/>
              <a:t>(We are here and we sell properties)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Landing Page </a:t>
            </a:r>
            <a:r>
              <a:rPr lang="de" sz="1800"/>
              <a:t>(Explaining what we do and why you should choose us) 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Lead generation </a:t>
            </a:r>
            <a:r>
              <a:rPr lang="de" sz="1800"/>
              <a:t>(These are our details. Contact us &amp; ask questions)</a:t>
            </a:r>
            <a:endParaRPr sz="1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55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Maven Pro"/>
                <a:ea typeface="Maven Pro"/>
                <a:cs typeface="Maven Pro"/>
                <a:sym typeface="Maven Pro"/>
              </a:rPr>
              <a:t>SECOND WAY: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Maven Pro"/>
                <a:ea typeface="Maven Pro"/>
                <a:cs typeface="Maven Pro"/>
                <a:sym typeface="Maven Pro"/>
              </a:rPr>
              <a:t>Page-like Ad </a:t>
            </a:r>
            <a:r>
              <a:rPr lang="de" sz="1800">
                <a:latin typeface="Maven Pro"/>
                <a:ea typeface="Maven Pro"/>
                <a:cs typeface="Maven Pro"/>
                <a:sym typeface="Maven Pro"/>
              </a:rPr>
              <a:t>(Like our page)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Maven Pro"/>
                <a:ea typeface="Maven Pro"/>
                <a:cs typeface="Maven Pro"/>
                <a:sym typeface="Maven Pro"/>
              </a:rPr>
              <a:t>↓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Maven Pro"/>
                <a:ea typeface="Maven Pro"/>
                <a:cs typeface="Maven Pro"/>
                <a:sym typeface="Maven Pro"/>
              </a:rPr>
              <a:t>Awareness Ad </a:t>
            </a:r>
            <a:r>
              <a:rPr lang="de" sz="1800">
                <a:latin typeface="Maven Pro"/>
                <a:ea typeface="Maven Pro"/>
                <a:cs typeface="Maven Pro"/>
                <a:sym typeface="Maven Pro"/>
              </a:rPr>
              <a:t>(This is what we are all about)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56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THE ACTION FUNNEL</a:t>
            </a:r>
            <a:endParaRPr sz="2400"/>
          </a:p>
        </p:txBody>
      </p:sp>
      <p:sp>
        <p:nvSpPr>
          <p:cNvPr id="551" name="Google Shape;551;p56"/>
          <p:cNvSpPr txBox="1"/>
          <p:nvPr>
            <p:ph idx="1" type="body"/>
          </p:nvPr>
        </p:nvSpPr>
        <p:spPr>
          <a:xfrm>
            <a:off x="471502" y="1026925"/>
            <a:ext cx="69222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" sz="1800"/>
              <a:t> </a:t>
            </a:r>
            <a:r>
              <a:rPr b="1" lang="de" sz="1800"/>
              <a:t>Lead generation Ad </a:t>
            </a:r>
            <a:r>
              <a:rPr lang="de" sz="1800"/>
              <a:t>(We have this property for sale)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de" sz="1800"/>
              <a:t>Landing page </a:t>
            </a:r>
            <a:r>
              <a:rPr lang="de" sz="1800"/>
              <a:t>(Everything about the property &amp; offer)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de" sz="1800"/>
              <a:t>Booking page/WhatsApp </a:t>
            </a:r>
            <a:r>
              <a:rPr lang="de" sz="1800"/>
              <a:t>(Drop your details, we'll call you) 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rPr b="1" lang="de" sz="1800"/>
              <a:t>Sales Call </a:t>
            </a:r>
            <a:r>
              <a:rPr lang="de" sz="1800"/>
              <a:t>(Close the deal)</a:t>
            </a:r>
            <a:endParaRPr sz="1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57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de" sz="2400"/>
              <a:t>Without Landing Page</a:t>
            </a:r>
            <a:endParaRPr sz="2400"/>
          </a:p>
        </p:txBody>
      </p:sp>
      <p:sp>
        <p:nvSpPr>
          <p:cNvPr id="557" name="Google Shape;557;p57"/>
          <p:cNvSpPr txBox="1"/>
          <p:nvPr>
            <p:ph idx="1" type="body"/>
          </p:nvPr>
        </p:nvSpPr>
        <p:spPr>
          <a:xfrm>
            <a:off x="471503" y="1026925"/>
            <a:ext cx="71439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Lead generation Ad </a:t>
            </a:r>
            <a:r>
              <a:rPr lang="de" sz="1800"/>
              <a:t>(We have this property for sale + Offer) 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Facebook Forms </a:t>
            </a:r>
            <a:r>
              <a:rPr lang="de" sz="1800"/>
              <a:t>(Drop your details, we'll call you)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107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b="1" lang="de" sz="1800">
                <a:latin typeface="Calibri"/>
                <a:ea typeface="Calibri"/>
                <a:cs typeface="Calibri"/>
                <a:sym typeface="Calibri"/>
              </a:rPr>
              <a:t>↓</a:t>
            </a:r>
            <a:r>
              <a:rPr lang="de" sz="1800"/>
              <a:t> </a:t>
            </a:r>
            <a:r>
              <a:rPr b="1" lang="de" sz="1800"/>
              <a:t> </a:t>
            </a:r>
            <a:endParaRPr sz="1800"/>
          </a:p>
          <a:p>
            <a:pPr indent="0" lvl="0" marL="0" rtl="0" algn="ctr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rPr b="1" lang="de" sz="1800"/>
              <a:t>Sales Call </a:t>
            </a:r>
            <a:r>
              <a:rPr lang="de" sz="1800"/>
              <a:t>(Close the deal)</a:t>
            </a:r>
            <a:endParaRPr sz="1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8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de" sz="2400"/>
              <a:t>Tools Needed for the Funnel Operation</a:t>
            </a:r>
            <a:endParaRPr sz="2400"/>
          </a:p>
        </p:txBody>
      </p:sp>
      <p:sp>
        <p:nvSpPr>
          <p:cNvPr id="563" name="Google Shape;563;p58"/>
          <p:cNvSpPr txBox="1"/>
          <p:nvPr>
            <p:ph idx="1" type="body"/>
          </p:nvPr>
        </p:nvSpPr>
        <p:spPr>
          <a:xfrm>
            <a:off x="471488" y="1026914"/>
            <a:ext cx="5915025" cy="24475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de" sz="1800">
                <a:solidFill>
                  <a:srgbClr val="000000"/>
                </a:solidFill>
              </a:rPr>
              <a:t>Properties to sell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de" sz="1800">
                <a:solidFill>
                  <a:srgbClr val="000000"/>
                </a:solidFill>
              </a:rPr>
              <a:t>Big marketing idea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de" sz="1800">
                <a:solidFill>
                  <a:srgbClr val="000000"/>
                </a:solidFill>
              </a:rPr>
              <a:t>Facebook page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de" sz="1800">
                <a:solidFill>
                  <a:srgbClr val="000000"/>
                </a:solidFill>
              </a:rPr>
              <a:t>Facebook business manager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de" sz="1800">
                <a:solidFill>
                  <a:srgbClr val="000000"/>
                </a:solidFill>
              </a:rPr>
              <a:t>Website (optional)</a:t>
            </a:r>
            <a:endParaRPr sz="18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59"/>
          <p:cNvSpPr txBox="1"/>
          <p:nvPr>
            <p:ph type="title"/>
          </p:nvPr>
        </p:nvSpPr>
        <p:spPr>
          <a:xfrm>
            <a:off x="471488" y="205383"/>
            <a:ext cx="5915025" cy="745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de" sz="2400"/>
              <a:t>CLOSING THE DEAL</a:t>
            </a:r>
            <a:endParaRPr sz="2400"/>
          </a:p>
        </p:txBody>
      </p:sp>
      <p:sp>
        <p:nvSpPr>
          <p:cNvPr id="569" name="Google Shape;569;p59"/>
          <p:cNvSpPr txBox="1"/>
          <p:nvPr>
            <p:ph idx="1" type="body"/>
          </p:nvPr>
        </p:nvSpPr>
        <p:spPr>
          <a:xfrm>
            <a:off x="471503" y="1026925"/>
            <a:ext cx="75321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524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Call your clients and speak with them.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Be confident in your approach.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Schedule an inspection.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Talk payment.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Once payment is made, you get your cut from the agency.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Percentage is between 5 – 15%</a:t>
            </a:r>
            <a:endParaRPr sz="1800"/>
          </a:p>
          <a:p>
            <a:pPr indent="-152400" lvl="0" marL="177800" rtl="0" algn="l">
              <a:lnSpc>
                <a:spcPct val="115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●"/>
            </a:pPr>
            <a:r>
              <a:rPr lang="de" sz="1800"/>
              <a:t>Remember to be professional. </a:t>
            </a:r>
            <a:endParaRPr sz="1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60"/>
          <p:cNvSpPr txBox="1"/>
          <p:nvPr>
            <p:ph idx="1" type="body"/>
          </p:nvPr>
        </p:nvSpPr>
        <p:spPr>
          <a:xfrm>
            <a:off x="628650" y="1749287"/>
            <a:ext cx="7886700" cy="28834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7200"/>
              <a:buNone/>
            </a:pPr>
            <a:r>
              <a:rPr b="1" lang="de" sz="7200">
                <a:solidFill>
                  <a:srgbClr val="000000"/>
                </a:solidFill>
              </a:rPr>
              <a:t>THANK YOU</a:t>
            </a:r>
            <a:endParaRPr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9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"/>
              <a:t>The Real Estate Psychology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rgbClr val="000000"/>
                </a:solidFill>
              </a:rPr>
              <a:t>The Psychology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336" name="Google Shape;336;p20"/>
          <p:cNvSpPr txBox="1"/>
          <p:nvPr>
            <p:ph idx="1" type="body"/>
          </p:nvPr>
        </p:nvSpPr>
        <p:spPr>
          <a:xfrm>
            <a:off x="620775" y="1341300"/>
            <a:ext cx="7715700" cy="31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First of all, you need to understand that you are in the business of generating leads.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Real estate marketing is basically lead generation.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Get as much people as possible and sell your market to them.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more leads you have, the greater your chances of having deals to close.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 leads = No Paying Client = No Money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Maven Pro"/>
              <a:buChar char="●"/>
            </a:pPr>
            <a:r>
              <a:rPr lang="de" sz="17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Everybody will make their money, just focus on getting your own leads.</a:t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rgbClr val="000000"/>
                </a:solidFill>
              </a:rPr>
              <a:t>The Two Things Involved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342" name="Google Shape;342;p21"/>
          <p:cNvSpPr txBox="1"/>
          <p:nvPr>
            <p:ph idx="1" type="body"/>
          </p:nvPr>
        </p:nvSpPr>
        <p:spPr>
          <a:xfrm>
            <a:off x="1297500" y="1137800"/>
            <a:ext cx="7038900" cy="33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How to identify your clients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How to get them to buy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2"/>
          <p:cNvSpPr txBox="1"/>
          <p:nvPr>
            <p:ph type="title"/>
          </p:nvPr>
        </p:nvSpPr>
        <p:spPr>
          <a:xfrm>
            <a:off x="1303800" y="6747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Client Identification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48" name="Google Shape;348;p22"/>
          <p:cNvSpPr txBox="1"/>
          <p:nvPr>
            <p:ph idx="1" type="body"/>
          </p:nvPr>
        </p:nvSpPr>
        <p:spPr>
          <a:xfrm>
            <a:off x="687275" y="1485400"/>
            <a:ext cx="7649100" cy="29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Look at the property you are trying to sell, and ask yourself who are the people that are most likely to buy it.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If you don’t define who you are selling to, you will have problem.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The truth about real estate is that you need to connect with the big fishes (people who have money).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Leave the regular people alone unless you are selling something they can afford.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>
                <a:solidFill>
                  <a:schemeClr val="dk1"/>
                </a:solidFill>
              </a:rPr>
              <a:t>Getting Them To Buy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354" name="Google Shape;354;p23"/>
          <p:cNvSpPr txBox="1"/>
          <p:nvPr>
            <p:ph idx="1" type="body"/>
          </p:nvPr>
        </p:nvSpPr>
        <p:spPr>
          <a:xfrm>
            <a:off x="676200" y="1341300"/>
            <a:ext cx="7660200" cy="31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This is where your real marketing is.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After knowing who you want to sell to, next step is to find a way to get across to them.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You can get across to them by putting yourself and your product in their front.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This can be online and in-person.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Maven Pro"/>
              <a:buChar char="●"/>
            </a:pPr>
            <a:r>
              <a:rPr lang="de" sz="18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Online: showcase your products and services using social media.</a:t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